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entation.xml" ContentType="application/vnd.openxmlformats-officedocument.presentationml.presentation.main+xml"/>
  <Override PartName="/ppt/slides/slide18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20"/>
  </p:notesMasterIdLst>
  <p:sldIdLst>
    <p:sldId id="256" r:id="rId2"/>
    <p:sldId id="257" r:id="rId3"/>
    <p:sldId id="27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5A32C6-797B-414A-9575-1DBF260193D0}">
  <a:tblStyle styleId="{AF5A32C6-797B-414A-9575-1DBF260193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Relationship Id="rId30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e5c105ce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e5c105ce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e5c105cef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e5c105cef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f9a1d0720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f9a1d0720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f9a1d072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f9a1d072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e5c105ce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e5c105ce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e5c105cef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e5c105cef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e5c105cef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e5c105cef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e5c105cef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e5c105cef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Please include tasks/questions here rather than just referring to a worksheet. This will save on photocopying and facilitate sharing with other schools.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Try and build tasks/questions which escalate through Bloom’s Taxonomy. This will help with differentiation.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e5c105cef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e5c105cef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f9a1d072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f9a1d072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f9a1d072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f9a1d072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66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f9a1d072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f9a1d072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f9a1d0720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f9a1d0720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f9a1d072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f9a1d072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e5c105ce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e5c105ce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f9a1d072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f9a1d072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e5c105ce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e5c105ce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Learning Objectives contain </a:t>
            </a:r>
            <a:r>
              <a:rPr lang="en-GB" b="1">
                <a:solidFill>
                  <a:schemeClr val="dk1"/>
                </a:solidFill>
              </a:rPr>
              <a:t>concepts </a:t>
            </a:r>
            <a:r>
              <a:rPr lang="en-GB">
                <a:solidFill>
                  <a:schemeClr val="dk1"/>
                </a:solidFill>
              </a:rPr>
              <a:t>(nouns, big ideas), </a:t>
            </a:r>
            <a:r>
              <a:rPr lang="en-GB" b="1">
                <a:solidFill>
                  <a:schemeClr val="dk1"/>
                </a:solidFill>
              </a:rPr>
              <a:t>skills </a:t>
            </a:r>
            <a:r>
              <a:rPr lang="en-GB">
                <a:solidFill>
                  <a:schemeClr val="dk1"/>
                </a:solidFill>
              </a:rPr>
              <a:t>(verbs, measurable behaviours) and sometimes </a:t>
            </a:r>
            <a:r>
              <a:rPr lang="en-GB" b="1">
                <a:solidFill>
                  <a:schemeClr val="dk1"/>
                </a:solidFill>
              </a:rPr>
              <a:t>context </a:t>
            </a:r>
            <a:r>
              <a:rPr lang="en-GB">
                <a:solidFill>
                  <a:schemeClr val="dk1"/>
                </a:solidFill>
              </a:rPr>
              <a:t>(restricting or targeting conditions).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●Example: Students will be able to </a:t>
            </a:r>
            <a:r>
              <a:rPr lang="en-GB" b="1">
                <a:solidFill>
                  <a:schemeClr val="dk1"/>
                </a:solidFill>
              </a:rPr>
              <a:t>describe</a:t>
            </a:r>
            <a:r>
              <a:rPr lang="en-GB">
                <a:solidFill>
                  <a:schemeClr val="dk1"/>
                </a:solidFill>
              </a:rPr>
              <a:t> the concept of </a:t>
            </a:r>
            <a:r>
              <a:rPr lang="en-GB" b="1">
                <a:solidFill>
                  <a:schemeClr val="dk1"/>
                </a:solidFill>
              </a:rPr>
              <a:t>density </a:t>
            </a:r>
            <a:r>
              <a:rPr lang="en-GB">
                <a:solidFill>
                  <a:schemeClr val="dk1"/>
                </a:solidFill>
              </a:rPr>
              <a:t>and apply it to </a:t>
            </a:r>
            <a:r>
              <a:rPr lang="en-GB" b="1">
                <a:solidFill>
                  <a:schemeClr val="dk1"/>
                </a:solidFill>
              </a:rPr>
              <a:t>floating and sinking.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Examples: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600"/>
              <a:buFont typeface="Century Gothic"/>
              <a:buNone/>
              <a:defRPr sz="6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entury Gothic"/>
              <a:buNone/>
              <a:defRPr sz="3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69825" y="4467425"/>
            <a:ext cx="1251325" cy="58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/>
        </p:nvSpPr>
        <p:spPr>
          <a:xfrm>
            <a:off x="191000" y="4663075"/>
            <a:ext cx="2571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entury Gothic"/>
                <a:ea typeface="Century Gothic"/>
                <a:cs typeface="Century Gothic"/>
                <a:sym typeface="Century Gothic"/>
              </a:rPr>
              <a:t>Science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569675" y="2399550"/>
            <a:ext cx="15891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REVIEW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" name="Google Shape;22;p4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ate Prior Knowledge">
  <p:cSld name="BLANK_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" name="Google Shape;29;p5"/>
          <p:cNvSpPr txBox="1"/>
          <p:nvPr/>
        </p:nvSpPr>
        <p:spPr>
          <a:xfrm rot="-5400000">
            <a:off x="-1398650" y="2399550"/>
            <a:ext cx="3233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ACTIVATE PRIOR KNOWLEDGE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 Development">
  <p:cSld name="BLANK_1_1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5" name="Google Shape;35;p6"/>
          <p:cNvSpPr txBox="1"/>
          <p:nvPr/>
        </p:nvSpPr>
        <p:spPr>
          <a:xfrm rot="-5400000">
            <a:off x="-1139375" y="2399550"/>
            <a:ext cx="27285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CONCEPT DEVELOPMENT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" name="Google Shape;36;p6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Development/Guided Practice">
  <p:cSld name="BLANK_1_1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7"/>
          <p:cNvSpPr txBox="1"/>
          <p:nvPr/>
        </p:nvSpPr>
        <p:spPr>
          <a:xfrm rot="-5400000">
            <a:off x="-1790900" y="2604200"/>
            <a:ext cx="4017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DEVELOPMENT/GUIDED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552550" y="1807725"/>
            <a:ext cx="6173700" cy="31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>
  <p:cSld name="BLANK_1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8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RELEVANCE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8;p8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Closure">
  <p:cSld name="BLANK_1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9"/>
          <p:cNvSpPr txBox="1"/>
          <p:nvPr/>
        </p:nvSpPr>
        <p:spPr>
          <a:xfrm rot="-5400000">
            <a:off x="-667850" y="2399550"/>
            <a:ext cx="17718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CLOSURE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" name="Google Shape;54;p9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>
  <p:cSld name="BLANK_1_1_1_1_1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10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INDEPENDENT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552550" y="1937350"/>
            <a:ext cx="6173700" cy="29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GRAVITY IN SPACE</a:t>
            </a: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will explain orbits using gravity</a:t>
            </a:r>
            <a:endParaRPr/>
          </a:p>
        </p:txBody>
      </p:sp>
      <p:pic>
        <p:nvPicPr>
          <p:cNvPr id="69" name="Google Shape;69;p11"/>
          <p:cNvPicPr preferRelativeResize="0"/>
          <p:nvPr/>
        </p:nvPicPr>
        <p:blipFill rotWithShape="1">
          <a:blip r:embed="rId3">
            <a:alphaModFix amt="26000"/>
          </a:blip>
          <a:srcRect t="6292" b="1870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508800" cy="406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Every object made from matter₂ has a </a:t>
            </a:r>
            <a:r>
              <a:rPr lang="en-GB" b="1">
                <a:solidFill>
                  <a:schemeClr val="dk1"/>
                </a:solidFill>
              </a:rPr>
              <a:t>gravitational field</a:t>
            </a:r>
            <a:r>
              <a:rPr lang="en-GB">
                <a:solidFill>
                  <a:schemeClr val="dk1"/>
                </a:solidFill>
              </a:rPr>
              <a:t>. The more matter an object has, the stronger it is.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Please </a:t>
            </a:r>
            <a:r>
              <a:rPr lang="en-GB" b="1">
                <a:solidFill>
                  <a:schemeClr val="dk1"/>
                </a:solidFill>
              </a:rPr>
              <a:t>rank</a:t>
            </a:r>
            <a:r>
              <a:rPr lang="en-GB">
                <a:solidFill>
                  <a:schemeClr val="dk1"/>
                </a:solidFill>
              </a:rPr>
              <a:t> the following from </a:t>
            </a:r>
            <a:r>
              <a:rPr lang="en-GB" b="1">
                <a:solidFill>
                  <a:schemeClr val="dk1"/>
                </a:solidFill>
              </a:rPr>
              <a:t>strongest</a:t>
            </a:r>
            <a:r>
              <a:rPr lang="en-GB">
                <a:solidFill>
                  <a:schemeClr val="dk1"/>
                </a:solidFill>
              </a:rPr>
              <a:t> gravitational field, to </a:t>
            </a:r>
            <a:r>
              <a:rPr lang="en-GB" b="1">
                <a:solidFill>
                  <a:schemeClr val="dk1"/>
                </a:solidFill>
              </a:rPr>
              <a:t>weakest</a:t>
            </a:r>
            <a:r>
              <a:rPr lang="en-GB">
                <a:solidFill>
                  <a:schemeClr val="dk1"/>
                </a:solidFill>
              </a:rPr>
              <a:t> gravitational field.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		SUN				EARTH			MOON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/>
              <a:t>We will explain orbits using gravity</a:t>
            </a:r>
            <a:endParaRPr/>
          </a:p>
        </p:txBody>
      </p:sp>
      <p:graphicFrame>
        <p:nvGraphicFramePr>
          <p:cNvPr id="121" name="Google Shape;121;p19"/>
          <p:cNvGraphicFramePr/>
          <p:nvPr/>
        </p:nvGraphicFramePr>
        <p:xfrm>
          <a:off x="6877150" y="3641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you already know that gravity is a force that pulls objects towards the centre of the Earth.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700" y="2080200"/>
            <a:ext cx="3063325" cy="306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9148" y="3965250"/>
            <a:ext cx="575600" cy="57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9375" y="4137226"/>
            <a:ext cx="312151" cy="30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explain orbits using gravity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Sun has so much mass₁ that its gravity affects all planets and moons in our solar system.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All planets revolve₂ around the Sun, which is called an </a:t>
            </a:r>
            <a:r>
              <a:rPr lang="en-GB" b="1"/>
              <a:t>orbit</a:t>
            </a:r>
            <a:r>
              <a:rPr lang="en-GB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 Earth orbits the Sun.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The Moon orbits the Earth.</a:t>
            </a:r>
            <a:endParaRPr/>
          </a:p>
        </p:txBody>
      </p:sp>
      <p:graphicFrame>
        <p:nvGraphicFramePr>
          <p:cNvPr id="131" name="Google Shape;131;p20"/>
          <p:cNvGraphicFramePr/>
          <p:nvPr/>
        </p:nvGraphicFramePr>
        <p:xfrm>
          <a:off x="6685300" y="852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Explain why the planets orbit the Sun? 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2" name="Google Shape;132;p20"/>
          <p:cNvGraphicFramePr/>
          <p:nvPr/>
        </p:nvGraphicFramePr>
        <p:xfrm>
          <a:off x="6814425" y="3956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DEFINITION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1 - amount of matter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2 - circle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33" name="Google Shape;133;p20"/>
          <p:cNvPicPr preferRelativeResize="0"/>
          <p:nvPr/>
        </p:nvPicPr>
        <p:blipFill rotWithShape="1">
          <a:blip r:embed="rId3">
            <a:alphaModFix/>
          </a:blip>
          <a:srcRect b="65065"/>
          <a:stretch/>
        </p:blipFill>
        <p:spPr>
          <a:xfrm>
            <a:off x="762325" y="3235627"/>
            <a:ext cx="5461301" cy="190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explain orbits using gravity</a:t>
            </a: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54873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Planets move and as they move forward through space, the Sun’s gravity pulls them in.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There is a small force attracting the Sun to the Earth due to Earth’s gravity.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This small gravity force and the force of the planet moving forward </a:t>
            </a:r>
            <a:r>
              <a:rPr lang="en-GB" b="1"/>
              <a:t>balance</a:t>
            </a:r>
            <a:r>
              <a:rPr lang="en-GB"/>
              <a:t> with the force from the Sun’s gravity resulting in the </a:t>
            </a:r>
            <a:r>
              <a:rPr lang="en-GB" b="1"/>
              <a:t>orbit</a:t>
            </a:r>
            <a:r>
              <a:rPr lang="en-GB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40" name="Google Shape;140;p21"/>
          <p:cNvSpPr/>
          <p:nvPr/>
        </p:nvSpPr>
        <p:spPr>
          <a:xfrm>
            <a:off x="5919675" y="1456300"/>
            <a:ext cx="2858400" cy="2858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8700" y="2321925"/>
            <a:ext cx="321626" cy="32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4788" y="2251405"/>
            <a:ext cx="1268176" cy="12681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3" name="Google Shape;143;p21"/>
          <p:cNvCxnSpPr/>
          <p:nvPr/>
        </p:nvCxnSpPr>
        <p:spPr>
          <a:xfrm flipH="1">
            <a:off x="7943150" y="2496950"/>
            <a:ext cx="599700" cy="147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4" name="Google Shape;144;p21"/>
          <p:cNvCxnSpPr/>
          <p:nvPr/>
        </p:nvCxnSpPr>
        <p:spPr>
          <a:xfrm>
            <a:off x="8812800" y="2674100"/>
            <a:ext cx="75300" cy="42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5" name="Google Shape;145;p21"/>
          <p:cNvCxnSpPr/>
          <p:nvPr/>
        </p:nvCxnSpPr>
        <p:spPr>
          <a:xfrm rot="10800000" flipH="1">
            <a:off x="8068750" y="2687875"/>
            <a:ext cx="466800" cy="12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146" name="Google Shape;146;p21"/>
          <p:cNvGraphicFramePr/>
          <p:nvPr/>
        </p:nvGraphicFramePr>
        <p:xfrm>
          <a:off x="3452275" y="3749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Why is the gravity force from the Sun stronger than the gravity force from Earth?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explain orbits using gravity</a:t>
            </a:r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54873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same forces are the reason why the Moon orbits around the Earth.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There is a small force attracting the Earth to the Moon due to the Moon’s gravity.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This small gravity force and the force of the Moon moving forward </a:t>
            </a:r>
            <a:r>
              <a:rPr lang="en-GB" b="1">
                <a:solidFill>
                  <a:schemeClr val="dk1"/>
                </a:solidFill>
              </a:rPr>
              <a:t>balance</a:t>
            </a:r>
            <a:r>
              <a:rPr lang="en-GB">
                <a:solidFill>
                  <a:schemeClr val="dk1"/>
                </a:solidFill>
              </a:rPr>
              <a:t> with the force from the Earth’s gravity resulting in the </a:t>
            </a:r>
            <a:r>
              <a:rPr lang="en-GB" b="1">
                <a:solidFill>
                  <a:schemeClr val="dk1"/>
                </a:solidFill>
              </a:rPr>
              <a:t>orbit</a:t>
            </a:r>
            <a:r>
              <a:rPr lang="en-GB">
                <a:solidFill>
                  <a:schemeClr val="dk1"/>
                </a:solidFill>
              </a:rPr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5919675" y="1456300"/>
            <a:ext cx="2858400" cy="2858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9913" y="2306535"/>
            <a:ext cx="1157926" cy="11579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p22"/>
          <p:cNvCxnSpPr/>
          <p:nvPr/>
        </p:nvCxnSpPr>
        <p:spPr>
          <a:xfrm flipH="1">
            <a:off x="7943150" y="2496950"/>
            <a:ext cx="599700" cy="147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" name="Google Shape;156;p22"/>
          <p:cNvCxnSpPr/>
          <p:nvPr/>
        </p:nvCxnSpPr>
        <p:spPr>
          <a:xfrm>
            <a:off x="8812800" y="2674100"/>
            <a:ext cx="75300" cy="42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" name="Google Shape;157;p22"/>
          <p:cNvCxnSpPr/>
          <p:nvPr/>
        </p:nvCxnSpPr>
        <p:spPr>
          <a:xfrm rot="10800000" flipH="1">
            <a:off x="8068750" y="2687875"/>
            <a:ext cx="466800" cy="12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158" name="Google Shape;158;p22"/>
          <p:cNvGraphicFramePr/>
          <p:nvPr/>
        </p:nvGraphicFramePr>
        <p:xfrm>
          <a:off x="3500688" y="3749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Why is the gravity force from the Sun stronger than the gravity force from Earth?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59" name="Google Shape;15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36200" y="2262650"/>
            <a:ext cx="428101" cy="42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explain orbits using gravity</a:t>
            </a:r>
            <a:endParaRPr/>
          </a:p>
        </p:txBody>
      </p:sp>
      <p:graphicFrame>
        <p:nvGraphicFramePr>
          <p:cNvPr id="165" name="Google Shape;165;p23"/>
          <p:cNvGraphicFramePr/>
          <p:nvPr/>
        </p:nvGraphicFramePr>
        <p:xfrm>
          <a:off x="6685300" y="852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Why doesn’t the Earth just break away from the Sun’s orbit?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66" name="Google Shape;166;p23"/>
          <p:cNvGraphicFramePr/>
          <p:nvPr/>
        </p:nvGraphicFramePr>
        <p:xfrm>
          <a:off x="6797375" y="242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REMEMBER THE CONCEPT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Remember that all planets orbit the Sun and the Moon orbits the Earth. Orbits are due to gravity forces.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67" name="Google Shape;167;p23"/>
          <p:cNvSpPr/>
          <p:nvPr/>
        </p:nvSpPr>
        <p:spPr>
          <a:xfrm>
            <a:off x="552550" y="858538"/>
            <a:ext cx="5896800" cy="704700"/>
          </a:xfrm>
          <a:prstGeom prst="rect">
            <a:avLst/>
          </a:pr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en-GB" sz="1800">
                <a:latin typeface="Century Gothic"/>
                <a:ea typeface="Century Gothic"/>
                <a:cs typeface="Century Gothic"/>
                <a:sym typeface="Century Gothic"/>
              </a:rPr>
              <a:t>Draw the Earth orbiting the Sun using the arrows and shapes below.</a:t>
            </a: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8" name="Google Shape;168;p23"/>
          <p:cNvSpPr/>
          <p:nvPr/>
        </p:nvSpPr>
        <p:spPr>
          <a:xfrm>
            <a:off x="629225" y="1772275"/>
            <a:ext cx="2858400" cy="2858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0975" y="2050050"/>
            <a:ext cx="321626" cy="32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9238" y="1772280"/>
            <a:ext cx="1268176" cy="12681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Google Shape;171;p23"/>
          <p:cNvCxnSpPr/>
          <p:nvPr/>
        </p:nvCxnSpPr>
        <p:spPr>
          <a:xfrm rot="10800000">
            <a:off x="4695400" y="3593700"/>
            <a:ext cx="1500" cy="579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2" name="Google Shape;172;p23"/>
          <p:cNvCxnSpPr/>
          <p:nvPr/>
        </p:nvCxnSpPr>
        <p:spPr>
          <a:xfrm rot="10800000">
            <a:off x="5231825" y="3740700"/>
            <a:ext cx="1500" cy="43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3" name="Google Shape;173;p23"/>
          <p:cNvCxnSpPr/>
          <p:nvPr/>
        </p:nvCxnSpPr>
        <p:spPr>
          <a:xfrm rot="10800000">
            <a:off x="5665350" y="3761975"/>
            <a:ext cx="7200" cy="42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950" y="2490950"/>
            <a:ext cx="1307950" cy="13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4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explain orbits using gravity</a:t>
            </a:r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7868100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Gravity is the reason why the Earth orbits the Sun and the Moon orbits the Earth.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These forces are the reason why we use years and months as measurements of time.</a:t>
            </a:r>
            <a:endParaRPr/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2075" y="2490950"/>
            <a:ext cx="2414824" cy="241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explain orbits using gravity</a:t>
            </a:r>
            <a:endParaRPr/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57960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All planets revolve₁ around the Sun, which is called an </a:t>
            </a:r>
            <a:r>
              <a:rPr lang="en-GB" b="1">
                <a:solidFill>
                  <a:schemeClr val="dk1"/>
                </a:solidFill>
              </a:rPr>
              <a:t>orbit</a:t>
            </a:r>
            <a:r>
              <a:rPr lang="en-GB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The Earth orbits around the Sun due to its enormous gravitational field.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The Moon orbits around the Earth due to its gravitational field.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188" name="Google Shape;188;p25"/>
          <p:cNvGraphicFramePr/>
          <p:nvPr/>
        </p:nvGraphicFramePr>
        <p:xfrm>
          <a:off x="6797375" y="421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DEFINITION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1 - circle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1434" y="2929900"/>
            <a:ext cx="1077115" cy="1077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5800" y="2929900"/>
            <a:ext cx="1988642" cy="1988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explain orbits using gravity</a:t>
            </a:r>
            <a:endParaRPr/>
          </a:p>
        </p:txBody>
      </p:sp>
      <p:sp>
        <p:nvSpPr>
          <p:cNvPr id="196" name="Google Shape;196;p26"/>
          <p:cNvSpPr txBox="1">
            <a:spLocks noGrp="1"/>
          </p:cNvSpPr>
          <p:nvPr>
            <p:ph type="body" idx="2"/>
          </p:nvPr>
        </p:nvSpPr>
        <p:spPr>
          <a:xfrm>
            <a:off x="552550" y="1841850"/>
            <a:ext cx="6173700" cy="30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If a planet was smaller than Earth, describe its gravity.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Saturn is known for its rings. Explain why the rings stay around Saturn.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Satellites which orbit Earth are not powered. Explain why they stay in orbit.</a:t>
            </a:r>
            <a:endParaRPr/>
          </a:p>
        </p:txBody>
      </p:sp>
      <p:graphicFrame>
        <p:nvGraphicFramePr>
          <p:cNvPr id="197" name="Google Shape;197;p26"/>
          <p:cNvGraphicFramePr/>
          <p:nvPr/>
        </p:nvGraphicFramePr>
        <p:xfrm>
          <a:off x="6797375" y="2653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REMEMBER THE CONCEPT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Remember that all planets orbit the Sun and the Moon orbits the Earth. Orbits are due to gravity forces.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8" name="Google Shape;198;p26"/>
          <p:cNvSpPr/>
          <p:nvPr/>
        </p:nvSpPr>
        <p:spPr>
          <a:xfrm>
            <a:off x="552550" y="858550"/>
            <a:ext cx="5896800" cy="787500"/>
          </a:xfrm>
          <a:prstGeom prst="rect">
            <a:avLst/>
          </a:pr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en-GB" sz="1800">
                <a:latin typeface="Century Gothic"/>
                <a:ea typeface="Century Gothic"/>
                <a:cs typeface="Century Gothic"/>
                <a:sym typeface="Century Gothic"/>
              </a:rPr>
              <a:t>Answer the questions below about orbits in our solar system.</a:t>
            </a: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9" name="Google Shape;199;p26"/>
          <p:cNvPicPr preferRelativeResize="0"/>
          <p:nvPr/>
        </p:nvPicPr>
        <p:blipFill rotWithShape="1">
          <a:blip r:embed="rId3">
            <a:alphaModFix/>
          </a:blip>
          <a:srcRect b="65065"/>
          <a:stretch/>
        </p:blipFill>
        <p:spPr>
          <a:xfrm>
            <a:off x="1526500" y="3538525"/>
            <a:ext cx="4594275" cy="16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We will define orbit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We will use gravity to describe the Earth’s movement around the Sun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We will use gravity to describe the Moon’s movement around the Earth</a:t>
            </a:r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600">
                <a:solidFill>
                  <a:schemeClr val="lt1"/>
                </a:solidFill>
              </a:rPr>
              <a:t>We will explain₁ orbits using gravity</a:t>
            </a:r>
            <a:endParaRPr/>
          </a:p>
        </p:txBody>
      </p:sp>
      <p:graphicFrame>
        <p:nvGraphicFramePr>
          <p:cNvPr id="206" name="Google Shape;206;p27"/>
          <p:cNvGraphicFramePr/>
          <p:nvPr/>
        </p:nvGraphicFramePr>
        <p:xfrm>
          <a:off x="6793300" y="4154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Success Criteria.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7" name="Google Shape;207;p27"/>
          <p:cNvGraphicFramePr/>
          <p:nvPr/>
        </p:nvGraphicFramePr>
        <p:xfrm>
          <a:off x="6797375" y="318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DEFINITION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1 - describe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>
            <a:off x="499650" y="566200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Repeat the opposite word/phrase.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4800"/>
              <a:t>CONTACT FORCES</a:t>
            </a:r>
            <a:endParaRPr sz="480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0B5394"/>
                </a:solidFill>
              </a:rPr>
              <a:t>PHYSICAL CONTACT</a:t>
            </a:r>
            <a:endParaRPr sz="4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>
            <a:off x="595342" y="-624646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0B5394"/>
                </a:solidFill>
              </a:rPr>
              <a:t>Categorise all the forces you know into contact and non-contact.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0B5394"/>
                </a:solidFill>
              </a:rPr>
              <a:t>Provide a reason for each one (first one is done for you).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 dirty="0">
              <a:solidFill>
                <a:srgbClr val="0B5394"/>
              </a:solidFill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EBB944A-8FD0-4B5A-9A39-5B98A876C8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533654"/>
              </p:ext>
            </p:extLst>
          </p:nvPr>
        </p:nvGraphicFramePr>
        <p:xfrm>
          <a:off x="595342" y="2052083"/>
          <a:ext cx="8176518" cy="2956560"/>
        </p:xfrm>
        <a:graphic>
          <a:graphicData uri="http://schemas.openxmlformats.org/drawingml/2006/table">
            <a:tbl>
              <a:tblPr firstRow="1" bandRow="1">
                <a:tableStyleId>{AF5A32C6-797B-414A-9575-1DBF260193D0}</a:tableStyleId>
              </a:tblPr>
              <a:tblGrid>
                <a:gridCol w="4088259">
                  <a:extLst>
                    <a:ext uri="{9D8B030D-6E8A-4147-A177-3AD203B41FA5}">
                      <a16:colId xmlns:a16="http://schemas.microsoft.com/office/drawing/2014/main" val="3174742861"/>
                    </a:ext>
                  </a:extLst>
                </a:gridCol>
                <a:gridCol w="4088259">
                  <a:extLst>
                    <a:ext uri="{9D8B030D-6E8A-4147-A177-3AD203B41FA5}">
                      <a16:colId xmlns:a16="http://schemas.microsoft.com/office/drawing/2014/main" val="1956434880"/>
                    </a:ext>
                  </a:extLst>
                </a:gridCol>
              </a:tblGrid>
              <a:tr h="283270">
                <a:tc>
                  <a:txBody>
                    <a:bodyPr/>
                    <a:lstStyle/>
                    <a:p>
                      <a:r>
                        <a:rPr lang="en-GB" b="1" dirty="0"/>
                        <a:t>Contact Forces 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Non-Contact Forces</a:t>
                      </a:r>
                      <a:endParaRPr lang="en-A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864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Friction- </a:t>
                      </a:r>
                      <a:r>
                        <a:rPr lang="en-GB" i="1" dirty="0"/>
                        <a:t>the ground touches the moving object opposing its motion </a:t>
                      </a:r>
                    </a:p>
                    <a:p>
                      <a:endParaRPr lang="en-GB" i="1" dirty="0"/>
                    </a:p>
                    <a:p>
                      <a:endParaRPr lang="en-GB" i="1" dirty="0"/>
                    </a:p>
                    <a:p>
                      <a:endParaRPr lang="en-GB" i="1" dirty="0"/>
                    </a:p>
                    <a:p>
                      <a:endParaRPr lang="en-GB" i="1" dirty="0"/>
                    </a:p>
                    <a:p>
                      <a:endParaRPr lang="en-GB" i="1" dirty="0"/>
                    </a:p>
                    <a:p>
                      <a:endParaRPr lang="en-GB" i="1" dirty="0"/>
                    </a:p>
                    <a:p>
                      <a:endParaRPr lang="en-GB" i="1" dirty="0"/>
                    </a:p>
                    <a:p>
                      <a:endParaRPr lang="en-GB" i="1" dirty="0"/>
                    </a:p>
                    <a:p>
                      <a:endParaRPr lang="en-GB" i="1" dirty="0"/>
                    </a:p>
                    <a:p>
                      <a:endParaRPr lang="en-AU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6625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9521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body" idx="1"/>
          </p:nvPr>
        </p:nvSpPr>
        <p:spPr>
          <a:xfrm>
            <a:off x="499650" y="566200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Repeat the opposite word/phrase.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4800"/>
              <a:t>NON-CONTACT FORCES</a:t>
            </a:r>
            <a:endParaRPr sz="480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0B5394"/>
                </a:solidFill>
              </a:rPr>
              <a:t>NO PHYSICAL CONTACT</a:t>
            </a:r>
            <a:endParaRPr sz="4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499650" y="566200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Repeat the opposite word/phrase.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4800"/>
              <a:t>GRAVITY</a:t>
            </a:r>
            <a:endParaRPr sz="480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0B5394"/>
                </a:solidFill>
              </a:rPr>
              <a:t>PULL TOWARDS EARTH</a:t>
            </a:r>
            <a:endParaRPr sz="4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body" idx="1"/>
          </p:nvPr>
        </p:nvSpPr>
        <p:spPr>
          <a:xfrm>
            <a:off x="499650" y="566200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Repeat the opposite word/phrase.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4800"/>
              <a:t>WEIGHT</a:t>
            </a:r>
            <a:endParaRPr sz="480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0B5394"/>
                </a:solidFill>
              </a:rPr>
              <a:t>MEASUREMENT OF GRAVITY</a:t>
            </a:r>
            <a:endParaRPr sz="4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If a bowling ball and a basketball were dropped at the same time, which would hit the ground first?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/>
              <a:t>A - Bowling ball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/>
              <a:t>B - Basketball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400"/>
              <a:t>C - Same time</a:t>
            </a:r>
            <a:endParaRPr sz="2400"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5214" y="2750449"/>
            <a:ext cx="1639911" cy="173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3325" y="2200375"/>
            <a:ext cx="2459518" cy="262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Which arrow represents the friction force? Justify your answer.</a:t>
            </a:r>
            <a:endParaRPr sz="2400"/>
          </a:p>
        </p:txBody>
      </p:sp>
      <p:sp>
        <p:nvSpPr>
          <p:cNvPr id="102" name="Google Shape;102;p17"/>
          <p:cNvSpPr/>
          <p:nvPr/>
        </p:nvSpPr>
        <p:spPr>
          <a:xfrm rot="-750316">
            <a:off x="4217633" y="3946295"/>
            <a:ext cx="2614424" cy="7494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B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3" name="Google Shape;103;p17"/>
          <p:cNvSpPr/>
          <p:nvPr/>
        </p:nvSpPr>
        <p:spPr>
          <a:xfrm rot="-657816">
            <a:off x="6795350" y="1917966"/>
            <a:ext cx="1654701" cy="749513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97111" flipH="1">
            <a:off x="3171779" y="1954661"/>
            <a:ext cx="3022271" cy="1970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will define orbit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will use gravity to describe the Earth’s movement around the Sun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will use gravity to describe the Moon’s movement around the Earth</a:t>
            </a:r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3600"/>
              <a:t>We will explain₁ orbits using gravity</a:t>
            </a:r>
            <a:endParaRPr sz="3600"/>
          </a:p>
        </p:txBody>
      </p:sp>
      <p:graphicFrame>
        <p:nvGraphicFramePr>
          <p:cNvPr id="111" name="Google Shape;111;p18"/>
          <p:cNvGraphicFramePr/>
          <p:nvPr/>
        </p:nvGraphicFramePr>
        <p:xfrm>
          <a:off x="6693450" y="402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DECLARE THE OBJECTIVE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the learning objective to your partner.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2" name="Google Shape;112;p18"/>
          <p:cNvGraphicFramePr/>
          <p:nvPr/>
        </p:nvGraphicFramePr>
        <p:xfrm>
          <a:off x="6693450" y="2968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DEFINITION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1 - describe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3" name="Google Shape;113;p18"/>
          <p:cNvGraphicFramePr/>
          <p:nvPr/>
        </p:nvGraphicFramePr>
        <p:xfrm>
          <a:off x="7603350" y="229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4" name="Google Shape;114;p18"/>
          <p:cNvGraphicFramePr/>
          <p:nvPr/>
        </p:nvGraphicFramePr>
        <p:xfrm>
          <a:off x="7603350" y="738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{AF5A32C6-797B-414A-9575-1DBF260193D0}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5c732d2-f217-444a-91d8-37c5714ca695">
      <UserInfo>
        <DisplayName/>
        <AccountId xsi:nil="true"/>
        <AccountType/>
      </UserInfo>
    </SharedWithUsers>
    <MediaLengthInSeconds xmlns="8f659357-f805-491c-ad0b-5621b2de6466" xsi:nil="true"/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4571E7C-BB45-4F0E-9A71-42FECB6B7F52}"/>
</file>

<file path=customXml/itemProps2.xml><?xml version="1.0" encoding="utf-8"?>
<ds:datastoreItem xmlns:ds="http://schemas.openxmlformats.org/officeDocument/2006/customXml" ds:itemID="{065838DC-1E3D-4AA7-9ADE-94FEC70FCDAC}"/>
</file>

<file path=customXml/itemProps3.xml><?xml version="1.0" encoding="utf-8"?>
<ds:datastoreItem xmlns:ds="http://schemas.openxmlformats.org/officeDocument/2006/customXml" ds:itemID="{4B03119D-FA37-4C97-9AD7-EF91553EC271}"/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935</Words>
  <Application>Microsoft Office PowerPoint</Application>
  <PresentationFormat>On-screen Show (16:9)</PresentationFormat>
  <Paragraphs>116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Century Gothic</vt:lpstr>
      <vt:lpstr>Arial</vt:lpstr>
      <vt:lpstr>Simple Light</vt:lpstr>
      <vt:lpstr>GRAVITY IN SPACE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will explain₁ orbits using gravity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will explain₁ orbits using gravity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GRAVITY IN SPACE</dc:title>
  <cp:lastModifiedBy>Shanae Alexander</cp:lastModifiedBy>
  <cp:revision>2</cp:revision>
  <dcterms:modified xsi:type="dcterms:W3CDTF">2020-10-26T04:26:05Z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r8>53400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_SourceUrl">
    <vt:lpwstr/>
  </property>
  <property fmtid="{D5CDD505-2E9C-101B-9397-08002B2CF9AE}" pid="9" name="_SharedFileIndex">
    <vt:lpwstr/>
  </property>
  <property fmtid="{D5CDD505-2E9C-101B-9397-08002B2CF9AE}" pid="10" name="ComplianceAssetId">
    <vt:lpwstr/>
  </property>
  <property fmtid="{D5CDD505-2E9C-101B-9397-08002B2CF9AE}" pid="11" name="TemplateUrl">
    <vt:lpwstr/>
  </property>
</Properties>
</file>